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74" r:id="rId4"/>
    <p:sldId id="275" r:id="rId5"/>
    <p:sldId id="258" r:id="rId6"/>
    <p:sldId id="260" r:id="rId7"/>
    <p:sldId id="261" r:id="rId8"/>
    <p:sldId id="262" r:id="rId9"/>
    <p:sldId id="263" r:id="rId10"/>
    <p:sldId id="276" r:id="rId11"/>
    <p:sldId id="271" r:id="rId12"/>
    <p:sldId id="272"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63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33359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Presentation Title</a:t>
            </a:r>
          </a:p>
        </p:txBody>
      </p:sp>
      <p:sp>
        <p:nvSpPr>
          <p:cNvPr id="12" name="Author and Date"/>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13" name="Body Level One…"/>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45720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91440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137160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182880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r>
              <a:t>Attribution</a:t>
            </a:r>
          </a:p>
        </p:txBody>
      </p:sp>
      <p:sp>
        <p:nvSpPr>
          <p:cNvPr id="116" name="Body Level One…"/>
          <p:cNvSpPr txBox="1">
            <a:spLocks noGrp="1"/>
          </p:cNvSpPr>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482346840_2880x1920.jpg"/>
          <p:cNvSpPr>
            <a:spLocks noGrp="1"/>
          </p:cNvSpPr>
          <p:nvPr>
            <p:ph type="pic" sz="half" idx="21"/>
          </p:nvPr>
        </p:nvSpPr>
        <p:spPr>
          <a:xfrm>
            <a:off x="12192000" y="6229350"/>
            <a:ext cx="12192000" cy="8128000"/>
          </a:xfrm>
          <a:prstGeom prst="rect">
            <a:avLst/>
          </a:prstGeom>
        </p:spPr>
        <p:txBody>
          <a:bodyPr lIns="91439" tIns="45719" rIns="91439" bIns="45719">
            <a:noAutofit/>
          </a:bodyPr>
          <a:lstStyle/>
          <a:p>
            <a:endParaRPr/>
          </a:p>
        </p:txBody>
      </p:sp>
      <p:sp>
        <p:nvSpPr>
          <p:cNvPr id="125" name="908252162_2439x1626.jpg"/>
          <p:cNvSpPr>
            <a:spLocks noGrp="1"/>
          </p:cNvSpPr>
          <p:nvPr>
            <p:ph type="pic" sz="half" idx="22"/>
          </p:nvPr>
        </p:nvSpPr>
        <p:spPr>
          <a:xfrm>
            <a:off x="12192000" y="-641351"/>
            <a:ext cx="12192000" cy="8128001"/>
          </a:xfrm>
          <a:prstGeom prst="rect">
            <a:avLst/>
          </a:prstGeom>
        </p:spPr>
        <p:txBody>
          <a:bodyPr lIns="91439" tIns="45719" rIns="91439" bIns="45719">
            <a:noAutofit/>
          </a:bodyPr>
          <a:lstStyle/>
          <a:p>
            <a:endParaRPr/>
          </a:p>
        </p:txBody>
      </p:sp>
      <p:sp>
        <p:nvSpPr>
          <p:cNvPr id="126" name="579215462_1440x2158.jpg"/>
          <p:cNvSpPr>
            <a:spLocks noGrp="1"/>
          </p:cNvSpPr>
          <p:nvPr>
            <p:ph type="pic" idx="23"/>
          </p:nvPr>
        </p:nvSpPr>
        <p:spPr>
          <a:xfrm>
            <a:off x="-1" y="-2258501"/>
            <a:ext cx="12166601" cy="18233003"/>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0" y="-762000"/>
            <a:ext cx="24384000" cy="152400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Image"/>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70000" y="3886200"/>
            <a:ext cx="9652000" cy="3200202"/>
          </a:xfrm>
          <a:prstGeom prst="rect">
            <a:avLst/>
          </a:prstGeom>
        </p:spPr>
        <p:txBody>
          <a:bodyPr/>
          <a:lstStyle/>
          <a:p>
            <a:r>
              <a:t>Slide Title</a:t>
            </a:r>
          </a:p>
        </p:txBody>
      </p:sp>
      <p:sp>
        <p:nvSpPr>
          <p:cNvPr id="34" name="Body Level One…"/>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45720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91440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137160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1828800" algn="ctr" defTabSz="825500">
              <a:spcBef>
                <a:spcPts val="0"/>
              </a:spcBef>
              <a:buClrTx/>
              <a:buSzTx/>
              <a:buNone/>
              <a:defRPr sz="5400">
                <a:solidFill>
                  <a:srgbClr val="D5D5D5"/>
                </a:solidFill>
                <a:latin typeface="Graphik Medium"/>
                <a:ea typeface="Graphik Medium"/>
                <a:cs typeface="Graphik Medium"/>
                <a:sym typeface="Graphik Medium"/>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70000" y="4269316"/>
            <a:ext cx="21844000" cy="8432801"/>
          </a:xfrm>
          <a:prstGeom prst="rect">
            <a:avLst/>
          </a:prstGeom>
        </p:spPr>
        <p:txBody>
          <a:bodyPr numCol="2" spcCol="109220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579215462_1440x2158.jpg"/>
          <p:cNvSpPr>
            <a:spLocks noGrp="1"/>
          </p:cNvSpPr>
          <p:nvPr>
            <p:ph type="pic" idx="21"/>
          </p:nvPr>
        </p:nvSpPr>
        <p:spPr>
          <a:xfrm>
            <a:off x="12204700" y="-2277533"/>
            <a:ext cx="12192000" cy="18271067"/>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1270000" y="838200"/>
            <a:ext cx="9652000" cy="1549400"/>
          </a:xfrm>
          <a:prstGeom prst="rect">
            <a:avLst/>
          </a:prstGeom>
        </p:spPr>
        <p:txBody>
          <a:bodyPr/>
          <a:lstStyle/>
          <a:p>
            <a:r>
              <a:t>Slide Title</a:t>
            </a:r>
          </a:p>
        </p:txBody>
      </p:sp>
      <p:sp>
        <p:nvSpPr>
          <p:cNvPr id="62" name="Body Level One…"/>
          <p:cNvSpPr txBox="1">
            <a:spLocks noGrp="1"/>
          </p:cNvSpPr>
          <p:nvPr>
            <p:ph type="body" sz="half" idx="1" hasCustomPrompt="1"/>
          </p:nvPr>
        </p:nvSpPr>
        <p:spPr>
          <a:xfrm>
            <a:off x="1270000" y="4267200"/>
            <a:ext cx="9652000" cy="8432800"/>
          </a:xfrm>
          <a:prstGeom prst="rect">
            <a:avLst/>
          </a:prstGeom>
        </p:spPr>
        <p:txBody>
          <a:bodyPr/>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70000" y="812800"/>
            <a:ext cx="21844000" cy="1562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457200" defTabSz="825500">
              <a:buClrTx/>
              <a:buSzTx/>
              <a:buNone/>
              <a:defRPr sz="5500" spc="-55"/>
            </a:lvl2pPr>
            <a:lvl3pPr marL="0" indent="914400" defTabSz="825500">
              <a:buClrTx/>
              <a:buSzTx/>
              <a:buNone/>
              <a:defRPr sz="5500" spc="-55"/>
            </a:lvl3pPr>
            <a:lvl4pPr marL="0" indent="1371600" defTabSz="825500">
              <a:buClrTx/>
              <a:buSzTx/>
              <a:buNone/>
              <a:defRPr sz="5500" spc="-55"/>
            </a:lvl4pPr>
            <a:lvl5pPr marL="0" indent="1828800" defTabSz="825500">
              <a:buClrTx/>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Slide Title</a:t>
            </a:r>
          </a:p>
        </p:txBody>
      </p:sp>
      <p:sp>
        <p:nvSpPr>
          <p:cNvPr id="3" name="Body Level One…"/>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sz="8800" b="0" i="0" u="none" strike="noStrike" cap="none" spc="-264" baseline="0">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4423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1pPr>
      <a:lvl2pPr marL="10011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2pPr>
      <a:lvl3pPr marL="15599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3pPr>
      <a:lvl4pPr marL="21187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4pPr>
      <a:lvl5pPr marL="26775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5pPr>
      <a:lvl6pPr marL="32363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6pPr>
      <a:lvl7pPr marL="37951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7pPr>
      <a:lvl8pPr marL="43539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8pPr>
      <a:lvl9pPr marL="4912783" marR="0" indent="-442383" algn="l" defTabSz="2438400" rtl="0" latinLnBrk="0">
        <a:lnSpc>
          <a:spcPct val="100000"/>
        </a:lnSpc>
        <a:spcBef>
          <a:spcPts val="2400"/>
        </a:spcBef>
        <a:spcAft>
          <a:spcPts val="0"/>
        </a:spcAft>
        <a:buClr>
          <a:srgbClr val="FFFFFF"/>
        </a:buClr>
        <a:buSzPct val="100000"/>
        <a:buFontTx/>
        <a:buChar char="•"/>
        <a:tabLst/>
        <a:defRPr sz="3800" b="0" i="0" u="none" strike="noStrike" cap="none" spc="0" baseline="0">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mwkyuen/whyR_challenge2"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1" name="Image" descr="Image"/>
          <p:cNvPicPr>
            <a:picLocks noGrp="1" noChangeAspect="1"/>
          </p:cNvPicPr>
          <p:nvPr>
            <p:ph type="pic" idx="21"/>
          </p:nvPr>
        </p:nvPicPr>
        <p:blipFill>
          <a:blip r:embed="rId2"/>
          <a:srcRect t="7812" b="7812"/>
          <a:stretch>
            <a:fillRect/>
          </a:stretch>
        </p:blipFill>
        <p:spPr>
          <a:xfrm>
            <a:off x="0" y="0"/>
            <a:ext cx="24384000" cy="13716000"/>
          </a:xfrm>
          <a:prstGeom prst="rect">
            <a:avLst/>
          </a:prstGeom>
        </p:spPr>
      </p:pic>
      <p:sp>
        <p:nvSpPr>
          <p:cNvPr id="152" name="By Alvin Nursalim, Michael Yuen, Philip Li"/>
          <p:cNvSpPr txBox="1"/>
          <p:nvPr/>
        </p:nvSpPr>
        <p:spPr>
          <a:xfrm>
            <a:off x="1101034" y="11153823"/>
            <a:ext cx="17147272" cy="11099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558800" indent="-558800" algn="l" defTabSz="2438400">
              <a:spcBef>
                <a:spcPts val="2400"/>
              </a:spcBef>
              <a:buClr>
                <a:srgbClr val="FFFFFF"/>
              </a:buClr>
              <a:buSzPct val="100000"/>
              <a:buChar char="•"/>
              <a:defRPr sz="6000">
                <a:solidFill>
                  <a:srgbClr val="FFFFFF"/>
                </a:solidFill>
              </a:defRPr>
            </a:lvl1pPr>
          </a:lstStyle>
          <a:p>
            <a:r>
              <a:t>By Alvin Nursalim, Michael Yuen, Philip Li</a:t>
            </a:r>
          </a:p>
        </p:txBody>
      </p:sp>
      <p:sp>
        <p:nvSpPr>
          <p:cNvPr id="153" name="WhyR Text Mining Hackathon Challenge 2"/>
          <p:cNvSpPr txBox="1"/>
          <p:nvPr/>
        </p:nvSpPr>
        <p:spPr>
          <a:xfrm>
            <a:off x="652628" y="2342173"/>
            <a:ext cx="23078745" cy="157632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8800" b="1"/>
            </a:lvl1pPr>
          </a:lstStyle>
          <a:p>
            <a:r>
              <a:t>WhyR Text Mining Hackathon Challenge 2 </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51E45-33E2-4C06-A3CE-325E310179AC}"/>
              </a:ext>
            </a:extLst>
          </p:cNvPr>
          <p:cNvSpPr>
            <a:spLocks noGrp="1"/>
          </p:cNvSpPr>
          <p:nvPr>
            <p:ph type="title"/>
          </p:nvPr>
        </p:nvSpPr>
        <p:spPr>
          <a:xfrm>
            <a:off x="1270000" y="0"/>
            <a:ext cx="21844000" cy="1557437"/>
          </a:xfrm>
        </p:spPr>
        <p:txBody>
          <a:bodyPr/>
          <a:lstStyle/>
          <a:p>
            <a:r>
              <a:rPr lang="en-US" dirty="0"/>
              <a:t>Membership of words between groups</a:t>
            </a:r>
          </a:p>
        </p:txBody>
      </p:sp>
      <p:pic>
        <p:nvPicPr>
          <p:cNvPr id="6" name="Picture 5" descr="A screenshot of a social media post&#10;&#10;Description automatically generated">
            <a:extLst>
              <a:ext uri="{FF2B5EF4-FFF2-40B4-BE49-F238E27FC236}">
                <a16:creationId xmlns:a16="http://schemas.microsoft.com/office/drawing/2014/main" id="{5B836E49-791F-4279-B243-B111B038C1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45413" y="2370237"/>
            <a:ext cx="16624531" cy="11083021"/>
          </a:xfrm>
          <a:prstGeom prst="rect">
            <a:avLst/>
          </a:prstGeom>
        </p:spPr>
      </p:pic>
    </p:spTree>
    <p:extLst>
      <p:ext uri="{BB962C8B-B14F-4D97-AF65-F5344CB8AC3E}">
        <p14:creationId xmlns:p14="http://schemas.microsoft.com/office/powerpoint/2010/main" val="172382924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Executive Summary"/>
          <p:cNvSpPr txBox="1">
            <a:spLocks noGrp="1"/>
          </p:cNvSpPr>
          <p:nvPr>
            <p:ph type="ctrTitle"/>
          </p:nvPr>
        </p:nvSpPr>
        <p:spPr>
          <a:xfrm>
            <a:off x="1059653" y="-1201739"/>
            <a:ext cx="21844001" cy="3879454"/>
          </a:xfrm>
          <a:prstGeom prst="rect">
            <a:avLst/>
          </a:prstGeom>
        </p:spPr>
        <p:txBody>
          <a:bodyPr/>
          <a:lstStyle/>
          <a:p>
            <a:r>
              <a:rPr dirty="0"/>
              <a:t>Executive Summary </a:t>
            </a:r>
          </a:p>
        </p:txBody>
      </p:sp>
      <p:sp>
        <p:nvSpPr>
          <p:cNvPr id="240" name="Author and Date"/>
          <p:cNvSpPr txBox="1">
            <a:spLocks noGrp="1"/>
          </p:cNvSpPr>
          <p:nvPr>
            <p:ph type="body" idx="21"/>
          </p:nvPr>
        </p:nvSpPr>
        <p:spPr>
          <a:prstGeom prst="rect">
            <a:avLst/>
          </a:prstGeom>
        </p:spPr>
        <p:txBody>
          <a:bodyPr/>
          <a:lstStyle/>
          <a:p>
            <a:r>
              <a:rPr lang="en-US" dirty="0"/>
              <a:t>Source Code: </a:t>
            </a:r>
            <a:r>
              <a:rPr lang="en-US" dirty="0">
                <a:hlinkClick r:id="rId2"/>
              </a:rPr>
              <a:t>https://github.com/mwkyuen/whyR_challenge2</a:t>
            </a:r>
            <a:endParaRPr dirty="0"/>
          </a:p>
        </p:txBody>
      </p:sp>
      <p:sp>
        <p:nvSpPr>
          <p:cNvPr id="241" name="To Mr/Ms CEO of Hacker News:…"/>
          <p:cNvSpPr txBox="1">
            <a:spLocks noGrp="1"/>
          </p:cNvSpPr>
          <p:nvPr>
            <p:ph type="subTitle" idx="1"/>
          </p:nvPr>
        </p:nvSpPr>
        <p:spPr>
          <a:xfrm>
            <a:off x="1059653" y="4444662"/>
            <a:ext cx="21844001" cy="6172620"/>
          </a:xfrm>
          <a:prstGeom prst="rect">
            <a:avLst/>
          </a:prstGeom>
        </p:spPr>
        <p:txBody>
          <a:bodyPr>
            <a:normAutofit fontScale="92500" lnSpcReduction="10000"/>
          </a:bodyPr>
          <a:lstStyle/>
          <a:p>
            <a:r>
              <a:rPr dirty="0"/>
              <a:t>To </a:t>
            </a:r>
            <a:r>
              <a:rPr dirty="0" err="1"/>
              <a:t>Mr</a:t>
            </a:r>
            <a:r>
              <a:rPr dirty="0"/>
              <a:t>/</a:t>
            </a:r>
            <a:r>
              <a:rPr dirty="0" err="1"/>
              <a:t>Ms</a:t>
            </a:r>
            <a:r>
              <a:rPr dirty="0"/>
              <a:t> CEO of Hacker News:</a:t>
            </a:r>
          </a:p>
          <a:p>
            <a:endParaRPr dirty="0"/>
          </a:p>
          <a:p>
            <a:pPr algn="l" defTabSz="355600">
              <a:defRPr sz="3800">
                <a:solidFill>
                  <a:srgbClr val="FFFFFF"/>
                </a:solidFill>
                <a:latin typeface="Helvetica Neue"/>
                <a:ea typeface="Helvetica Neue"/>
                <a:cs typeface="Helvetica Neue"/>
                <a:sym typeface="Helvetica Neue"/>
              </a:defRPr>
            </a:pPr>
            <a:r>
              <a:rPr dirty="0"/>
              <a:t>After our analysis, we found that there were 4 of </a:t>
            </a:r>
            <a:r>
              <a:rPr lang="en-US" dirty="0"/>
              <a:t>8</a:t>
            </a:r>
            <a:r>
              <a:rPr dirty="0"/>
              <a:t> groups within the Hacker News community showing universal positive sentiment. The remaining </a:t>
            </a:r>
            <a:r>
              <a:rPr lang="en-US" dirty="0"/>
              <a:t>4</a:t>
            </a:r>
            <a:r>
              <a:rPr dirty="0"/>
              <a:t> groups had universally negative sentiment, with </a:t>
            </a:r>
            <a:r>
              <a:rPr lang="en-US" dirty="0"/>
              <a:t>one</a:t>
            </a:r>
            <a:r>
              <a:rPr dirty="0"/>
              <a:t> group showing much higher negativity. Th</a:t>
            </a:r>
            <a:r>
              <a:rPr lang="en-US" dirty="0"/>
              <a:t>is</a:t>
            </a:r>
            <a:r>
              <a:rPr dirty="0"/>
              <a:t> group</a:t>
            </a:r>
            <a:r>
              <a:rPr lang="en-US" dirty="0"/>
              <a:t> </a:t>
            </a:r>
            <a:r>
              <a:rPr dirty="0"/>
              <a:t>sized </a:t>
            </a:r>
            <a:r>
              <a:rPr lang="en-US" dirty="0"/>
              <a:t>1795</a:t>
            </a:r>
            <a:r>
              <a:rPr dirty="0"/>
              <a:t> of 15</a:t>
            </a:r>
            <a:r>
              <a:rPr lang="en-US" dirty="0"/>
              <a:t>519</a:t>
            </a:r>
            <a:r>
              <a:rPr dirty="0"/>
              <a:t> users (</a:t>
            </a:r>
            <a:r>
              <a:rPr lang="en-US" dirty="0"/>
              <a:t>11.6</a:t>
            </a:r>
            <a:r>
              <a:rPr dirty="0"/>
              <a:t>%) contributed to </a:t>
            </a:r>
            <a:r>
              <a:rPr lang="en-US" dirty="0"/>
              <a:t>16</a:t>
            </a:r>
            <a:r>
              <a:rPr dirty="0"/>
              <a:t>.1% of the total comments</a:t>
            </a:r>
            <a:r>
              <a:rPr lang="en-US" dirty="0"/>
              <a:t> and 16.6% of total words</a:t>
            </a:r>
            <a:r>
              <a:rPr dirty="0"/>
              <a:t>. </a:t>
            </a:r>
            <a:endParaRPr lang="en-US" dirty="0"/>
          </a:p>
          <a:p>
            <a:pPr algn="l" defTabSz="355600">
              <a:defRPr sz="3800">
                <a:solidFill>
                  <a:srgbClr val="FFFFFF"/>
                </a:solidFill>
                <a:latin typeface="Helvetica Neue"/>
                <a:ea typeface="Helvetica Neue"/>
                <a:cs typeface="Helvetica Neue"/>
                <a:sym typeface="Helvetica Neue"/>
              </a:defRPr>
            </a:pPr>
            <a:endParaRPr lang="en-US" dirty="0"/>
          </a:p>
          <a:p>
            <a:pPr algn="l" defTabSz="355600">
              <a:defRPr sz="3800">
                <a:solidFill>
                  <a:srgbClr val="FFFFFF"/>
                </a:solidFill>
                <a:latin typeface="Helvetica Neue"/>
                <a:ea typeface="Helvetica Neue"/>
                <a:cs typeface="Helvetica Neue"/>
                <a:sym typeface="Helvetica Neue"/>
              </a:defRPr>
            </a:pPr>
            <a:r>
              <a:rPr lang="en-US" dirty="0"/>
              <a:t>Based on the number of groups determined by LDA, we confirmed that the commenters were posting to articles which identified with the theme of the groups. We are confident that the groups identified, accurately segment the population of Users into meaningful groups, guiding business decisions regarding content </a:t>
            </a:r>
            <a:r>
              <a:rPr lang="en-US" dirty="0" err="1"/>
              <a:t>curatation</a:t>
            </a:r>
            <a:r>
              <a:rPr lang="en-US" dirty="0"/>
              <a:t> to better target audiences and to keep them engaged to increase active time.</a:t>
            </a:r>
            <a:endParaRPr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3" name="Image" descr="Image"/>
          <p:cNvPicPr>
            <a:picLocks noGrp="1" noChangeAspect="1"/>
          </p:cNvPicPr>
          <p:nvPr>
            <p:ph type="pic" idx="21"/>
          </p:nvPr>
        </p:nvPicPr>
        <p:blipFill>
          <a:blip r:embed="rId2"/>
          <a:srcRect t="4750" b="4750"/>
          <a:stretch>
            <a:fillRect/>
          </a:stretch>
        </p:blipFill>
        <p:spPr>
          <a:xfrm>
            <a:off x="0" y="-38100"/>
            <a:ext cx="24384000" cy="13792200"/>
          </a:xfrm>
          <a:prstGeom prst="rect">
            <a:avLst/>
          </a:prstGeom>
        </p:spPr>
      </p:pic>
      <p:sp>
        <p:nvSpPr>
          <p:cNvPr id="244" name="Author and Date"/>
          <p:cNvSpPr txBox="1">
            <a:spLocks noGrp="1"/>
          </p:cNvSpPr>
          <p:nvPr>
            <p:ph type="body" idx="22"/>
          </p:nvPr>
        </p:nvSpPr>
        <p:spPr>
          <a:prstGeom prst="rect">
            <a:avLst/>
          </a:prstGeom>
        </p:spPr>
        <p:txBody>
          <a:bodyPr/>
          <a:lstStyle/>
          <a:p>
            <a:endParaRPr/>
          </a:p>
        </p:txBody>
      </p:sp>
      <p:sp>
        <p:nvSpPr>
          <p:cNvPr id="245" name="Thank you for your time."/>
          <p:cNvSpPr txBox="1">
            <a:spLocks noGrp="1"/>
          </p:cNvSpPr>
          <p:nvPr>
            <p:ph type="title"/>
          </p:nvPr>
        </p:nvSpPr>
        <p:spPr>
          <a:prstGeom prst="rect">
            <a:avLst/>
          </a:prstGeom>
        </p:spPr>
        <p:txBody>
          <a:bodyPr/>
          <a:lstStyle/>
          <a:p>
            <a:r>
              <a:t>Thank you for your time.</a:t>
            </a:r>
          </a:p>
        </p:txBody>
      </p:sp>
      <p:sp>
        <p:nvSpPr>
          <p:cNvPr id="246" name="Presentation Subtitle"/>
          <p:cNvSpPr txBox="1">
            <a:spLocks noGrp="1"/>
          </p:cNvSpPr>
          <p:nvPr>
            <p:ph type="body" sz="quarter" idx="1"/>
          </p:nvPr>
        </p:nvSpPr>
        <p:spPr>
          <a:prstGeom prst="rect">
            <a:avLst/>
          </a:prstGeom>
        </p:spPr>
        <p:txBody>
          <a:bodyPr/>
          <a:lstStyle/>
          <a:p>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Image" descr="Image"/>
          <p:cNvPicPr>
            <a:picLocks noGrp="1" noChangeAspect="1"/>
          </p:cNvPicPr>
          <p:nvPr>
            <p:ph type="pic" idx="21"/>
          </p:nvPr>
        </p:nvPicPr>
        <p:blipFill>
          <a:blip r:embed="rId2"/>
          <a:srcRect t="12465" b="12465"/>
          <a:stretch>
            <a:fillRect/>
          </a:stretch>
        </p:blipFill>
        <p:spPr>
          <a:xfrm>
            <a:off x="12204700" y="0"/>
            <a:ext cx="12192000" cy="13716000"/>
          </a:xfrm>
          <a:prstGeom prst="rect">
            <a:avLst/>
          </a:prstGeom>
        </p:spPr>
      </p:pic>
      <p:sp>
        <p:nvSpPr>
          <p:cNvPr id="156" name="Cleaning the Data"/>
          <p:cNvSpPr txBox="1">
            <a:spLocks noGrp="1"/>
          </p:cNvSpPr>
          <p:nvPr>
            <p:ph type="title"/>
          </p:nvPr>
        </p:nvSpPr>
        <p:spPr>
          <a:xfrm>
            <a:off x="13474699" y="1531173"/>
            <a:ext cx="10458665" cy="2007210"/>
          </a:xfrm>
          <a:prstGeom prst="rect">
            <a:avLst/>
          </a:prstGeom>
        </p:spPr>
        <p:txBody>
          <a:bodyPr/>
          <a:lstStyle/>
          <a:p>
            <a:r>
              <a:t>Cleaning the Data</a:t>
            </a:r>
          </a:p>
        </p:txBody>
      </p:sp>
      <p:sp>
        <p:nvSpPr>
          <p:cNvPr id="157" name="Converted encodings of special characters into string literals…"/>
          <p:cNvSpPr txBox="1">
            <a:spLocks noGrp="1"/>
          </p:cNvSpPr>
          <p:nvPr>
            <p:ph type="body" sz="half" idx="1"/>
          </p:nvPr>
        </p:nvSpPr>
        <p:spPr>
          <a:xfrm>
            <a:off x="1125086" y="2323417"/>
            <a:ext cx="9652001" cy="8432801"/>
          </a:xfrm>
          <a:prstGeom prst="rect">
            <a:avLst/>
          </a:prstGeom>
        </p:spPr>
        <p:txBody>
          <a:bodyPr/>
          <a:lstStyle/>
          <a:p>
            <a:pPr marL="558800" indent="-558800"/>
            <a:r>
              <a:rPr dirty="0"/>
              <a:t>Converted </a:t>
            </a:r>
            <a:r>
              <a:rPr lang="en-US" dirty="0"/>
              <a:t>HTML </a:t>
            </a:r>
            <a:r>
              <a:rPr dirty="0"/>
              <a:t>encodings of special characters into string literals</a:t>
            </a:r>
            <a:endParaRPr lang="en-US" dirty="0"/>
          </a:p>
          <a:p>
            <a:pPr marL="558800" indent="-558800"/>
            <a:r>
              <a:rPr lang="en-US" dirty="0"/>
              <a:t>Remove number digits, HTML text, general URLs from comments and article titles</a:t>
            </a:r>
            <a:endParaRPr dirty="0"/>
          </a:p>
          <a:p>
            <a:pPr marL="0" indent="0">
              <a:buNone/>
            </a:pPr>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Image" descr="Image"/>
          <p:cNvPicPr>
            <a:picLocks noGrp="1" noChangeAspect="1"/>
          </p:cNvPicPr>
          <p:nvPr>
            <p:ph type="pic" idx="21"/>
          </p:nvPr>
        </p:nvPicPr>
        <p:blipFill>
          <a:blip r:embed="rId2"/>
          <a:srcRect t="12465" b="12465"/>
          <a:stretch>
            <a:fillRect/>
          </a:stretch>
        </p:blipFill>
        <p:spPr>
          <a:xfrm>
            <a:off x="12204700" y="0"/>
            <a:ext cx="12192000" cy="13716000"/>
          </a:xfrm>
          <a:prstGeom prst="rect">
            <a:avLst/>
          </a:prstGeom>
        </p:spPr>
      </p:pic>
      <p:sp>
        <p:nvSpPr>
          <p:cNvPr id="156" name="Cleaning the Data"/>
          <p:cNvSpPr txBox="1">
            <a:spLocks noGrp="1"/>
          </p:cNvSpPr>
          <p:nvPr>
            <p:ph type="title"/>
          </p:nvPr>
        </p:nvSpPr>
        <p:spPr>
          <a:xfrm>
            <a:off x="13474699" y="1531173"/>
            <a:ext cx="10458665" cy="2007210"/>
          </a:xfrm>
          <a:prstGeom prst="rect">
            <a:avLst/>
          </a:prstGeom>
        </p:spPr>
        <p:txBody>
          <a:bodyPr>
            <a:normAutofit fontScale="90000"/>
          </a:bodyPr>
          <a:lstStyle/>
          <a:p>
            <a:r>
              <a:rPr lang="en-US" dirty="0"/>
              <a:t>Exploratory Data Analysis</a:t>
            </a:r>
            <a:endParaRPr dirty="0"/>
          </a:p>
        </p:txBody>
      </p:sp>
      <p:sp>
        <p:nvSpPr>
          <p:cNvPr id="157" name="Converted encodings of special characters into string literals…"/>
          <p:cNvSpPr txBox="1">
            <a:spLocks noGrp="1"/>
          </p:cNvSpPr>
          <p:nvPr>
            <p:ph type="body" sz="half" idx="1"/>
          </p:nvPr>
        </p:nvSpPr>
        <p:spPr>
          <a:xfrm>
            <a:off x="966824" y="1303510"/>
            <a:ext cx="9652001" cy="8432801"/>
          </a:xfrm>
          <a:prstGeom prst="rect">
            <a:avLst/>
          </a:prstGeom>
        </p:spPr>
        <p:txBody>
          <a:bodyPr/>
          <a:lstStyle/>
          <a:p>
            <a:pPr marL="558800" indent="-558800"/>
            <a:endParaRPr dirty="0"/>
          </a:p>
          <a:p>
            <a:pPr marL="558800" indent="-558800"/>
            <a:r>
              <a:rPr dirty="0"/>
              <a:t>Group</a:t>
            </a:r>
            <a:r>
              <a:rPr lang="en-US" dirty="0"/>
              <a:t> </a:t>
            </a:r>
            <a:r>
              <a:rPr dirty="0"/>
              <a:t>comments by user</a:t>
            </a:r>
            <a:r>
              <a:rPr lang="en-US" dirty="0"/>
              <a:t>, generating a sparse DTM</a:t>
            </a:r>
          </a:p>
          <a:p>
            <a:pPr marL="558800" indent="-558800"/>
            <a:r>
              <a:rPr lang="en-US" dirty="0"/>
              <a:t>Word cloud of article titles showed that the </a:t>
            </a:r>
            <a:r>
              <a:rPr lang="en-US" dirty="0" err="1"/>
              <a:t>HackerNews</a:t>
            </a:r>
            <a:r>
              <a:rPr lang="en-US" dirty="0"/>
              <a:t> website predominately hosts topics of technology &amp; lifestyle topics</a:t>
            </a:r>
          </a:p>
          <a:p>
            <a:pPr marL="558800" indent="-558800"/>
            <a:endParaRPr lang="en-US" dirty="0"/>
          </a:p>
          <a:p>
            <a:pPr marL="558800" indent="-558800"/>
            <a:endParaRPr dirty="0"/>
          </a:p>
        </p:txBody>
      </p:sp>
      <p:pic>
        <p:nvPicPr>
          <p:cNvPr id="3" name="Picture 2" descr="A screenshot of a cell phone&#10;&#10;Description automatically generated">
            <a:extLst>
              <a:ext uri="{FF2B5EF4-FFF2-40B4-BE49-F238E27FC236}">
                <a16:creationId xmlns:a16="http://schemas.microsoft.com/office/drawing/2014/main" id="{75D9D5B2-AFB8-49D7-B5FE-EBE3B8030CF9}"/>
              </a:ext>
            </a:extLst>
          </p:cNvPr>
          <p:cNvPicPr>
            <a:picLocks noChangeAspect="1"/>
          </p:cNvPicPr>
          <p:nvPr/>
        </p:nvPicPr>
        <p:blipFill rotWithShape="1">
          <a:blip r:embed="rId3">
            <a:extLst>
              <a:ext uri="{28A0092B-C50C-407E-A947-70E740481C1C}">
                <a14:useLocalDpi xmlns:a14="http://schemas.microsoft.com/office/drawing/2010/main" val="0"/>
              </a:ext>
            </a:extLst>
          </a:blip>
          <a:srcRect l="30608" t="10972" r="31156" b="10797"/>
          <a:stretch/>
        </p:blipFill>
        <p:spPr>
          <a:xfrm>
            <a:off x="2681563" y="6084277"/>
            <a:ext cx="6638284" cy="6790888"/>
          </a:xfrm>
          <a:prstGeom prst="rect">
            <a:avLst/>
          </a:prstGeom>
        </p:spPr>
      </p:pic>
    </p:spTree>
    <p:extLst>
      <p:ext uri="{BB962C8B-B14F-4D97-AF65-F5344CB8AC3E}">
        <p14:creationId xmlns:p14="http://schemas.microsoft.com/office/powerpoint/2010/main" val="196385757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5" name="Image" descr="Image"/>
          <p:cNvPicPr>
            <a:picLocks noGrp="1" noChangeAspect="1"/>
          </p:cNvPicPr>
          <p:nvPr>
            <p:ph type="pic" idx="21"/>
          </p:nvPr>
        </p:nvPicPr>
        <p:blipFill>
          <a:blip r:embed="rId3"/>
          <a:srcRect t="12465" b="12465"/>
          <a:stretch>
            <a:fillRect/>
          </a:stretch>
        </p:blipFill>
        <p:spPr>
          <a:xfrm>
            <a:off x="12204700" y="0"/>
            <a:ext cx="12192000" cy="13716000"/>
          </a:xfrm>
          <a:prstGeom prst="rect">
            <a:avLst/>
          </a:prstGeom>
        </p:spPr>
      </p:pic>
      <p:sp>
        <p:nvSpPr>
          <p:cNvPr id="156" name="Cleaning the Data"/>
          <p:cNvSpPr txBox="1">
            <a:spLocks noGrp="1"/>
          </p:cNvSpPr>
          <p:nvPr>
            <p:ph type="title"/>
          </p:nvPr>
        </p:nvSpPr>
        <p:spPr>
          <a:xfrm>
            <a:off x="13474699" y="1531173"/>
            <a:ext cx="10458665" cy="2007210"/>
          </a:xfrm>
          <a:prstGeom prst="rect">
            <a:avLst/>
          </a:prstGeom>
        </p:spPr>
        <p:txBody>
          <a:bodyPr>
            <a:normAutofit/>
          </a:bodyPr>
          <a:lstStyle/>
          <a:p>
            <a:r>
              <a:rPr lang="en-US" dirty="0"/>
              <a:t>Modeling</a:t>
            </a:r>
            <a:endParaRPr dirty="0"/>
          </a:p>
        </p:txBody>
      </p:sp>
      <p:sp>
        <p:nvSpPr>
          <p:cNvPr id="157" name="Converted encodings of special characters into string literals…"/>
          <p:cNvSpPr txBox="1">
            <a:spLocks noGrp="1"/>
          </p:cNvSpPr>
          <p:nvPr>
            <p:ph type="body" sz="half" idx="1"/>
          </p:nvPr>
        </p:nvSpPr>
        <p:spPr>
          <a:xfrm>
            <a:off x="896485" y="1303509"/>
            <a:ext cx="9652001" cy="8432801"/>
          </a:xfrm>
          <a:prstGeom prst="rect">
            <a:avLst/>
          </a:prstGeom>
        </p:spPr>
        <p:txBody>
          <a:bodyPr/>
          <a:lstStyle/>
          <a:p>
            <a:pPr marL="558800" indent="-558800"/>
            <a:endParaRPr dirty="0"/>
          </a:p>
          <a:p>
            <a:pPr marL="558800" indent="-558800"/>
            <a:r>
              <a:rPr lang="en-US" dirty="0"/>
              <a:t>LDA topic modeling; betas are per-topic-per-word probabilities, gammas are per-document-per-topic probabilities</a:t>
            </a:r>
          </a:p>
          <a:p>
            <a:pPr marL="558800" indent="-558800"/>
            <a:r>
              <a:rPr lang="en-US" dirty="0"/>
              <a:t>Experimented with 2-10 groups using LDA, determining 8 groups by inspection</a:t>
            </a:r>
          </a:p>
          <a:p>
            <a:pPr marL="558800" indent="-558800"/>
            <a:endParaRPr lang="en-US" dirty="0"/>
          </a:p>
          <a:p>
            <a:pPr marL="558800" indent="-558800"/>
            <a:endParaRPr dirty="0"/>
          </a:p>
        </p:txBody>
      </p:sp>
      <p:pic>
        <p:nvPicPr>
          <p:cNvPr id="6" name="Picture 5" descr="A close up of a piece of paper&#10;&#10;Description automatically generated">
            <a:extLst>
              <a:ext uri="{FF2B5EF4-FFF2-40B4-BE49-F238E27FC236}">
                <a16:creationId xmlns:a16="http://schemas.microsoft.com/office/drawing/2014/main" id="{EEFF68BE-2670-44D5-B0EF-17D3AAF773A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74066" y="5855669"/>
            <a:ext cx="10972822" cy="7315215"/>
          </a:xfrm>
          <a:prstGeom prst="rect">
            <a:avLst/>
          </a:prstGeom>
        </p:spPr>
      </p:pic>
    </p:spTree>
    <p:extLst>
      <p:ext uri="{BB962C8B-B14F-4D97-AF65-F5344CB8AC3E}">
        <p14:creationId xmlns:p14="http://schemas.microsoft.com/office/powerpoint/2010/main" val="184653715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Sentiment Analysis By Group"/>
          <p:cNvSpPr txBox="1">
            <a:spLocks noGrp="1"/>
          </p:cNvSpPr>
          <p:nvPr>
            <p:ph type="title"/>
          </p:nvPr>
        </p:nvSpPr>
        <p:spPr>
          <a:xfrm>
            <a:off x="1105046" y="379691"/>
            <a:ext cx="22173908" cy="1719515"/>
          </a:xfrm>
          <a:prstGeom prst="rect">
            <a:avLst/>
          </a:prstGeom>
        </p:spPr>
        <p:txBody>
          <a:bodyPr/>
          <a:lstStyle/>
          <a:p>
            <a:r>
              <a:t>Sentiment Analysis By Group</a:t>
            </a:r>
          </a:p>
        </p:txBody>
      </p:sp>
      <p:sp>
        <p:nvSpPr>
          <p:cNvPr id="161" name="Performed sentiment analysis using AFFIN, Bing and NRC lexicons…"/>
          <p:cNvSpPr txBox="1"/>
          <p:nvPr/>
        </p:nvSpPr>
        <p:spPr>
          <a:xfrm>
            <a:off x="259953" y="4754393"/>
            <a:ext cx="7695473" cy="161069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442383" indent="-442383" algn="l">
              <a:spcBef>
                <a:spcPts val="2400"/>
              </a:spcBef>
              <a:buClr>
                <a:srgbClr val="FFFFFF"/>
              </a:buClr>
              <a:buSzPct val="100000"/>
              <a:buChar char="•"/>
              <a:defRPr sz="3800">
                <a:solidFill>
                  <a:srgbClr val="FFFFFF"/>
                </a:solidFill>
              </a:defRPr>
            </a:pPr>
            <a:r>
              <a:rPr dirty="0"/>
              <a:t>Performed sentiment analysis using AFFIN, Bing and NRC lexicons</a:t>
            </a:r>
          </a:p>
          <a:p>
            <a:pPr marL="442383" indent="-442383" algn="l">
              <a:spcBef>
                <a:spcPts val="2400"/>
              </a:spcBef>
              <a:buClr>
                <a:srgbClr val="FFFFFF"/>
              </a:buClr>
              <a:buSzPct val="100000"/>
              <a:buChar char="•"/>
              <a:defRPr sz="3800">
                <a:solidFill>
                  <a:srgbClr val="FFFFFF"/>
                </a:solidFill>
              </a:defRPr>
            </a:pPr>
            <a:r>
              <a:rPr dirty="0"/>
              <a:t>Found AFFIN lexicon to be most effective at showing the emotions being conveyed through text</a:t>
            </a:r>
          </a:p>
          <a:p>
            <a:pPr marL="442383" indent="-442383" algn="l">
              <a:spcBef>
                <a:spcPts val="2400"/>
              </a:spcBef>
              <a:buClr>
                <a:srgbClr val="FFFFFF"/>
              </a:buClr>
              <a:buSzPct val="100000"/>
              <a:buChar char="•"/>
              <a:defRPr sz="3800">
                <a:solidFill>
                  <a:srgbClr val="FFFFFF"/>
                </a:solidFill>
              </a:defRPr>
            </a:pPr>
            <a:r>
              <a:rPr dirty="0"/>
              <a:t>Decided to proceed using AFFIN lexicon and discovered 4 positive groups and </a:t>
            </a:r>
            <a:r>
              <a:rPr lang="en-US" dirty="0"/>
              <a:t>4</a:t>
            </a:r>
            <a:r>
              <a:rPr dirty="0"/>
              <a:t> negative groups</a:t>
            </a:r>
          </a:p>
          <a:p>
            <a:pPr marL="442383" indent="-442383" algn="l">
              <a:spcBef>
                <a:spcPts val="2400"/>
              </a:spcBef>
              <a:buClr>
                <a:srgbClr val="FFFFFF"/>
              </a:buClr>
              <a:buSzPct val="100000"/>
              <a:buChar char="•"/>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a:p>
            <a:pPr>
              <a:spcBef>
                <a:spcPts val="2400"/>
              </a:spcBef>
              <a:defRPr sz="3800">
                <a:solidFill>
                  <a:srgbClr val="FFFFFF"/>
                </a:solidFill>
              </a:defRPr>
            </a:pPr>
            <a:endParaRPr dirty="0"/>
          </a:p>
        </p:txBody>
      </p:sp>
      <p:pic>
        <p:nvPicPr>
          <p:cNvPr id="3" name="Picture 2" descr="A picture containing screenshot&#10;&#10;Description automatically generated">
            <a:extLst>
              <a:ext uri="{FF2B5EF4-FFF2-40B4-BE49-F238E27FC236}">
                <a16:creationId xmlns:a16="http://schemas.microsoft.com/office/drawing/2014/main" id="{CCB58AD5-AEE5-4574-AE77-848DFF09E974}"/>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675065" y="2853492"/>
            <a:ext cx="14474291" cy="9649528"/>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Common Words of Each Group"/>
          <p:cNvSpPr txBox="1">
            <a:spLocks noGrp="1"/>
          </p:cNvSpPr>
          <p:nvPr>
            <p:ph type="title"/>
          </p:nvPr>
        </p:nvSpPr>
        <p:spPr>
          <a:xfrm>
            <a:off x="1269999" y="424468"/>
            <a:ext cx="21844001" cy="1557437"/>
          </a:xfrm>
          <a:prstGeom prst="rect">
            <a:avLst/>
          </a:prstGeom>
        </p:spPr>
        <p:txBody>
          <a:bodyPr/>
          <a:lstStyle>
            <a:lvl1pPr defTabSz="808990">
              <a:defRPr sz="8624" spc="-258"/>
            </a:lvl1pPr>
          </a:lstStyle>
          <a:p>
            <a:r>
              <a:t>Common Words of Each Group</a:t>
            </a:r>
          </a:p>
        </p:txBody>
      </p:sp>
      <p:sp>
        <p:nvSpPr>
          <p:cNvPr id="169" name="We’ve categorized the groups to our own assumptions* based on these most common words…"/>
          <p:cNvSpPr txBox="1"/>
          <p:nvPr/>
        </p:nvSpPr>
        <p:spPr>
          <a:xfrm>
            <a:off x="547954" y="2718097"/>
            <a:ext cx="8947738" cy="89973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marL="457200" indent="-457200" algn="l">
              <a:spcBef>
                <a:spcPts val="2400"/>
              </a:spcBef>
              <a:buClr>
                <a:srgbClr val="FFFFFF"/>
              </a:buClr>
              <a:buSzPct val="100000"/>
              <a:buChar char="•"/>
              <a:defRPr sz="3800">
                <a:solidFill>
                  <a:srgbClr val="FFFFFF"/>
                </a:solidFill>
              </a:defRPr>
            </a:pPr>
            <a:r>
              <a:rPr dirty="0"/>
              <a:t>We’ve categorized the groups to our own assumptions* based on these most common words</a:t>
            </a:r>
          </a:p>
          <a:p>
            <a:pPr marL="457200" indent="-457200" algn="l">
              <a:spcBef>
                <a:spcPts val="2400"/>
              </a:spcBef>
              <a:buClr>
                <a:srgbClr val="FFFFFF"/>
              </a:buClr>
              <a:buSzPct val="100000"/>
              <a:buChar char="•"/>
              <a:defRPr sz="3800">
                <a:solidFill>
                  <a:srgbClr val="FFFFFF"/>
                </a:solidFill>
              </a:defRPr>
            </a:pPr>
            <a:r>
              <a:rPr dirty="0"/>
              <a:t>1 </a:t>
            </a:r>
            <a:r>
              <a:rPr lang="en-US" dirty="0"/>
              <a:t>–</a:t>
            </a:r>
            <a:r>
              <a:rPr dirty="0"/>
              <a:t> </a:t>
            </a:r>
            <a:r>
              <a:rPr lang="en-US" dirty="0"/>
              <a:t>Tech enthusiast</a:t>
            </a:r>
            <a:r>
              <a:rPr dirty="0"/>
              <a:t> group</a:t>
            </a:r>
          </a:p>
          <a:p>
            <a:pPr marL="457200" indent="-457200" algn="l">
              <a:spcBef>
                <a:spcPts val="2400"/>
              </a:spcBef>
              <a:buClr>
                <a:srgbClr val="FFFFFF"/>
              </a:buClr>
              <a:buSzPct val="100000"/>
              <a:buChar char="•"/>
              <a:defRPr sz="3800">
                <a:solidFill>
                  <a:srgbClr val="FFFFFF"/>
                </a:solidFill>
              </a:defRPr>
            </a:pPr>
            <a:r>
              <a:rPr dirty="0"/>
              <a:t>2 </a:t>
            </a:r>
            <a:r>
              <a:rPr lang="en-US" dirty="0"/>
              <a:t>–</a:t>
            </a:r>
            <a:r>
              <a:rPr dirty="0"/>
              <a:t> </a:t>
            </a:r>
            <a:r>
              <a:rPr lang="en-US" dirty="0"/>
              <a:t>Internet experience</a:t>
            </a:r>
            <a:r>
              <a:rPr dirty="0"/>
              <a:t> group</a:t>
            </a:r>
          </a:p>
          <a:p>
            <a:pPr marL="457200" indent="-457200" algn="l">
              <a:spcBef>
                <a:spcPts val="2400"/>
              </a:spcBef>
              <a:buClr>
                <a:srgbClr val="FFFFFF"/>
              </a:buClr>
              <a:buSzPct val="100000"/>
              <a:buChar char="•"/>
              <a:defRPr sz="3800">
                <a:solidFill>
                  <a:srgbClr val="FFFFFF"/>
                </a:solidFill>
              </a:defRPr>
            </a:pPr>
            <a:r>
              <a:rPr dirty="0"/>
              <a:t>3 </a:t>
            </a:r>
            <a:r>
              <a:rPr lang="en-US" dirty="0"/>
              <a:t>–</a:t>
            </a:r>
            <a:r>
              <a:rPr dirty="0"/>
              <a:t> </a:t>
            </a:r>
            <a:r>
              <a:rPr lang="en-US" dirty="0"/>
              <a:t>Politics </a:t>
            </a:r>
            <a:r>
              <a:rPr dirty="0"/>
              <a:t>group</a:t>
            </a:r>
          </a:p>
          <a:p>
            <a:pPr marL="457200" indent="-457200" algn="l">
              <a:spcBef>
                <a:spcPts val="2400"/>
              </a:spcBef>
              <a:buClr>
                <a:srgbClr val="FFFFFF"/>
              </a:buClr>
              <a:buSzPct val="100000"/>
              <a:buChar char="•"/>
              <a:defRPr sz="3800">
                <a:solidFill>
                  <a:srgbClr val="FFFFFF"/>
                </a:solidFill>
              </a:defRPr>
            </a:pPr>
            <a:r>
              <a:rPr dirty="0"/>
              <a:t>4 </a:t>
            </a:r>
            <a:r>
              <a:rPr lang="en-US" dirty="0"/>
              <a:t>–</a:t>
            </a:r>
            <a:r>
              <a:rPr dirty="0"/>
              <a:t> </a:t>
            </a:r>
            <a:r>
              <a:rPr lang="en-US" dirty="0"/>
              <a:t>Media </a:t>
            </a:r>
            <a:r>
              <a:rPr dirty="0"/>
              <a:t>group</a:t>
            </a:r>
          </a:p>
          <a:p>
            <a:pPr marL="457200" indent="-457200" algn="l">
              <a:spcBef>
                <a:spcPts val="2400"/>
              </a:spcBef>
              <a:buClr>
                <a:srgbClr val="FFFFFF"/>
              </a:buClr>
              <a:buSzPct val="100000"/>
              <a:buChar char="•"/>
              <a:defRPr sz="3800">
                <a:solidFill>
                  <a:srgbClr val="FFFFFF"/>
                </a:solidFill>
              </a:defRPr>
            </a:pPr>
            <a:r>
              <a:rPr dirty="0"/>
              <a:t>5 </a:t>
            </a:r>
            <a:r>
              <a:rPr lang="en-US" dirty="0"/>
              <a:t>–</a:t>
            </a:r>
            <a:r>
              <a:rPr dirty="0"/>
              <a:t> </a:t>
            </a:r>
            <a:r>
              <a:rPr lang="en-US" dirty="0"/>
              <a:t>Books &amp; History</a:t>
            </a:r>
            <a:r>
              <a:rPr dirty="0"/>
              <a:t> group</a:t>
            </a:r>
          </a:p>
          <a:p>
            <a:pPr marL="457200" indent="-457200" algn="l">
              <a:spcBef>
                <a:spcPts val="2400"/>
              </a:spcBef>
              <a:buClr>
                <a:srgbClr val="FFFFFF"/>
              </a:buClr>
              <a:buSzPct val="100000"/>
              <a:buChar char="•"/>
              <a:defRPr sz="3800">
                <a:solidFill>
                  <a:srgbClr val="FFFFFF"/>
                </a:solidFill>
              </a:defRPr>
            </a:pPr>
            <a:r>
              <a:rPr dirty="0"/>
              <a:t>6 </a:t>
            </a:r>
            <a:r>
              <a:rPr lang="en-US" dirty="0"/>
              <a:t>–</a:t>
            </a:r>
            <a:r>
              <a:rPr dirty="0"/>
              <a:t> </a:t>
            </a:r>
            <a:r>
              <a:rPr lang="en-US" dirty="0"/>
              <a:t>Energy</a:t>
            </a:r>
            <a:r>
              <a:rPr dirty="0"/>
              <a:t> group</a:t>
            </a:r>
          </a:p>
          <a:p>
            <a:pPr marL="457200" indent="-457200" algn="l">
              <a:spcBef>
                <a:spcPts val="2400"/>
              </a:spcBef>
              <a:buClr>
                <a:srgbClr val="FFFFFF"/>
              </a:buClr>
              <a:buSzPct val="100000"/>
              <a:buChar char="•"/>
              <a:defRPr sz="3800">
                <a:solidFill>
                  <a:srgbClr val="FFFFFF"/>
                </a:solidFill>
              </a:defRPr>
            </a:pPr>
            <a:r>
              <a:rPr dirty="0"/>
              <a:t>7 </a:t>
            </a:r>
            <a:r>
              <a:rPr lang="en-US" dirty="0"/>
              <a:t>– Lifestyle &amp; Current Events group</a:t>
            </a:r>
          </a:p>
          <a:p>
            <a:pPr marL="457200" indent="-457200" algn="l">
              <a:spcBef>
                <a:spcPts val="2400"/>
              </a:spcBef>
              <a:buClr>
                <a:srgbClr val="FFFFFF"/>
              </a:buClr>
              <a:buSzPct val="100000"/>
              <a:buChar char="•"/>
              <a:defRPr sz="3800">
                <a:solidFill>
                  <a:srgbClr val="FFFFFF"/>
                </a:solidFill>
              </a:defRPr>
            </a:pPr>
            <a:r>
              <a:rPr lang="en-US" dirty="0"/>
              <a:t>8 – Software Development group</a:t>
            </a:r>
            <a:endParaRPr dirty="0"/>
          </a:p>
        </p:txBody>
      </p:sp>
      <p:sp>
        <p:nvSpPr>
          <p:cNvPr id="170" name="* this is an assumption made on our behalf. This was not meant to improperly categorize or stereotype common words for each group."/>
          <p:cNvSpPr txBox="1"/>
          <p:nvPr/>
        </p:nvSpPr>
        <p:spPr>
          <a:xfrm>
            <a:off x="274959" y="12277332"/>
            <a:ext cx="9220733" cy="13952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l">
              <a:defRPr>
                <a:solidFill>
                  <a:srgbClr val="FFFFFF"/>
                </a:solidFill>
              </a:defRPr>
            </a:lvl1pPr>
          </a:lstStyle>
          <a:p>
            <a:r>
              <a:rPr dirty="0"/>
              <a:t>* this is an assumption made on our behalf. This was not meant to improperly categorize or stereotype common words for each group.</a:t>
            </a:r>
          </a:p>
        </p:txBody>
      </p:sp>
      <p:sp>
        <p:nvSpPr>
          <p:cNvPr id="171" name="Common Words by Group"/>
          <p:cNvSpPr txBox="1"/>
          <p:nvPr/>
        </p:nvSpPr>
        <p:spPr>
          <a:xfrm>
            <a:off x="11474797" y="2834792"/>
            <a:ext cx="3912930" cy="5334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rPr dirty="0">
                <a:solidFill>
                  <a:schemeClr val="tx2"/>
                </a:solidFill>
              </a:rPr>
              <a:t>Common Words by Group</a:t>
            </a:r>
          </a:p>
        </p:txBody>
      </p:sp>
      <p:pic>
        <p:nvPicPr>
          <p:cNvPr id="3" name="Picture 2" descr="A close up of a piece of paper&#10;&#10;Description automatically generated">
            <a:extLst>
              <a:ext uri="{FF2B5EF4-FFF2-40B4-BE49-F238E27FC236}">
                <a16:creationId xmlns:a16="http://schemas.microsoft.com/office/drawing/2014/main" id="{FF7E63A2-526C-4299-9085-44E177DB6F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69030" y="3337180"/>
            <a:ext cx="15240011" cy="10160008"/>
          </a:xfrm>
          <a:prstGeom prst="rect">
            <a:avLst/>
          </a:prstGeom>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Amount of Comments Generated by Each Group"/>
          <p:cNvSpPr txBox="1">
            <a:spLocks noGrp="1"/>
          </p:cNvSpPr>
          <p:nvPr>
            <p:ph type="title"/>
          </p:nvPr>
        </p:nvSpPr>
        <p:spPr>
          <a:xfrm>
            <a:off x="1270000" y="392107"/>
            <a:ext cx="21844001" cy="1557437"/>
          </a:xfrm>
          <a:prstGeom prst="rect">
            <a:avLst/>
          </a:prstGeom>
        </p:spPr>
        <p:txBody>
          <a:bodyPr/>
          <a:lstStyle>
            <a:lvl1pPr defTabSz="726440">
              <a:defRPr sz="7744" spc="-232"/>
            </a:lvl1pPr>
          </a:lstStyle>
          <a:p>
            <a:r>
              <a:t>Amount of Comments Generated by Each Group</a:t>
            </a:r>
          </a:p>
        </p:txBody>
      </p:sp>
      <p:sp>
        <p:nvSpPr>
          <p:cNvPr id="174" name="Assigned each user a probability of belonging to a specific group, using best fit LDA model.…"/>
          <p:cNvSpPr txBox="1">
            <a:spLocks noGrp="1"/>
          </p:cNvSpPr>
          <p:nvPr>
            <p:ph type="body" sz="half" idx="1"/>
          </p:nvPr>
        </p:nvSpPr>
        <p:spPr>
          <a:xfrm>
            <a:off x="129479" y="2641599"/>
            <a:ext cx="12466206" cy="8432801"/>
          </a:xfrm>
          <a:prstGeom prst="rect">
            <a:avLst/>
          </a:prstGeom>
        </p:spPr>
        <p:txBody>
          <a:bodyPr/>
          <a:lstStyle/>
          <a:p>
            <a:pPr marL="558800" indent="-558800"/>
            <a:r>
              <a:t>Assigned each user a probability of belonging to a specific group, using best fit LDA model.</a:t>
            </a:r>
          </a:p>
          <a:p>
            <a:pPr marL="1117600" lvl="1" indent="-558800"/>
            <a:r>
              <a:t>Took highest probability using splice_max( ) to  assign a group to each user</a:t>
            </a:r>
          </a:p>
          <a:p>
            <a:pPr marL="558800" indent="-558800"/>
            <a:r>
              <a:t>Calculated: </a:t>
            </a:r>
          </a:p>
          <a:p>
            <a:pPr marL="1592791" lvl="1" indent="-703791">
              <a:buClrTx/>
              <a:buAutoNum type="arabicPeriod"/>
            </a:pPr>
            <a:r>
              <a:t># comments in group / total # comments</a:t>
            </a:r>
          </a:p>
          <a:p>
            <a:pPr marL="1592791" lvl="1" indent="-703791">
              <a:buClrTx/>
              <a:buAutoNum type="arabicPeriod"/>
            </a:pPr>
            <a:r>
              <a:t># users in group / total # users who commented</a:t>
            </a:r>
          </a:p>
          <a:p>
            <a:pPr marL="1592791" lvl="1" indent="-703791">
              <a:buClrTx/>
              <a:buAutoNum type="arabicPeriod"/>
            </a:pPr>
            <a:r>
              <a:t># words in group / total # words </a:t>
            </a:r>
          </a:p>
        </p:txBody>
      </p:sp>
      <p:sp>
        <p:nvSpPr>
          <p:cNvPr id="178" name="1. Proportion of Comments made per group"/>
          <p:cNvSpPr txBox="1"/>
          <p:nvPr/>
        </p:nvSpPr>
        <p:spPr>
          <a:xfrm>
            <a:off x="11760297" y="4656579"/>
            <a:ext cx="7446773"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rPr dirty="0"/>
              <a:t>1. Proportion of Comments made per group </a:t>
            </a:r>
          </a:p>
        </p:txBody>
      </p:sp>
      <p:sp>
        <p:nvSpPr>
          <p:cNvPr id="179" name="2. Proportion of Users in each group"/>
          <p:cNvSpPr txBox="1"/>
          <p:nvPr/>
        </p:nvSpPr>
        <p:spPr>
          <a:xfrm>
            <a:off x="18071520" y="2081331"/>
            <a:ext cx="6114340"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rPr dirty="0"/>
              <a:t>2. Proportion of Users in each group</a:t>
            </a:r>
          </a:p>
        </p:txBody>
      </p:sp>
      <p:sp>
        <p:nvSpPr>
          <p:cNvPr id="180" name="3. Proportion of words in each group"/>
          <p:cNvSpPr txBox="1"/>
          <p:nvPr/>
        </p:nvSpPr>
        <p:spPr>
          <a:xfrm>
            <a:off x="18160847" y="7931559"/>
            <a:ext cx="6223153" cy="5679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FFFFFF"/>
                </a:solidFill>
              </a:defRPr>
            </a:lvl1pPr>
          </a:lstStyle>
          <a:p>
            <a:r>
              <a:t>3. Proportion of words in each group</a:t>
            </a:r>
          </a:p>
        </p:txBody>
      </p:sp>
      <p:pic>
        <p:nvPicPr>
          <p:cNvPr id="3" name="Picture 2" descr="A close up of a logo&#10;&#10;Description automatically generated">
            <a:extLst>
              <a:ext uri="{FF2B5EF4-FFF2-40B4-BE49-F238E27FC236}">
                <a16:creationId xmlns:a16="http://schemas.microsoft.com/office/drawing/2014/main" id="{9851791D-C31B-484C-93D8-2AD3CCF50419}"/>
              </a:ext>
            </a:extLst>
          </p:cNvPr>
          <p:cNvPicPr>
            <a:picLocks noChangeAspect="1"/>
          </p:cNvPicPr>
          <p:nvPr/>
        </p:nvPicPr>
        <p:blipFill rotWithShape="1">
          <a:blip r:embed="rId2">
            <a:extLst>
              <a:ext uri="{28A0092B-C50C-407E-A947-70E740481C1C}">
                <a14:useLocalDpi xmlns:a14="http://schemas.microsoft.com/office/drawing/2010/main" val="0"/>
              </a:ext>
            </a:extLst>
          </a:blip>
          <a:srcRect l="45172" t="37177" r="45247" b="37240"/>
          <a:stretch/>
        </p:blipFill>
        <p:spPr>
          <a:xfrm>
            <a:off x="13618875" y="5319242"/>
            <a:ext cx="3823259" cy="5104412"/>
          </a:xfrm>
          <a:prstGeom prst="rect">
            <a:avLst/>
          </a:prstGeom>
        </p:spPr>
      </p:pic>
      <p:pic>
        <p:nvPicPr>
          <p:cNvPr id="5" name="Picture 4" descr="A close up of a logo&#10;&#10;Description automatically generated">
            <a:extLst>
              <a:ext uri="{FF2B5EF4-FFF2-40B4-BE49-F238E27FC236}">
                <a16:creationId xmlns:a16="http://schemas.microsoft.com/office/drawing/2014/main" id="{E0C2C0F5-FED4-49A8-A932-F991B2E69522}"/>
              </a:ext>
            </a:extLst>
          </p:cNvPr>
          <p:cNvPicPr>
            <a:picLocks noChangeAspect="1"/>
          </p:cNvPicPr>
          <p:nvPr/>
        </p:nvPicPr>
        <p:blipFill rotWithShape="1">
          <a:blip r:embed="rId3">
            <a:extLst>
              <a:ext uri="{28A0092B-C50C-407E-A947-70E740481C1C}">
                <a14:useLocalDpi xmlns:a14="http://schemas.microsoft.com/office/drawing/2010/main" val="0"/>
              </a:ext>
            </a:extLst>
          </a:blip>
          <a:srcRect l="45246" t="37518" r="45246" b="37343"/>
          <a:stretch/>
        </p:blipFill>
        <p:spPr>
          <a:xfrm>
            <a:off x="19435492" y="2726908"/>
            <a:ext cx="3486829" cy="4609562"/>
          </a:xfrm>
          <a:prstGeom prst="rect">
            <a:avLst/>
          </a:prstGeom>
        </p:spPr>
      </p:pic>
      <p:pic>
        <p:nvPicPr>
          <p:cNvPr id="7" name="Picture 6" descr="A close up of a logo&#10;&#10;Description automatically generated">
            <a:extLst>
              <a:ext uri="{FF2B5EF4-FFF2-40B4-BE49-F238E27FC236}">
                <a16:creationId xmlns:a16="http://schemas.microsoft.com/office/drawing/2014/main" id="{56C199E6-695E-4DFB-806D-E3E99A2A27D7}"/>
              </a:ext>
            </a:extLst>
          </p:cNvPr>
          <p:cNvPicPr>
            <a:picLocks noChangeAspect="1"/>
          </p:cNvPicPr>
          <p:nvPr/>
        </p:nvPicPr>
        <p:blipFill rotWithShape="1">
          <a:blip r:embed="rId4">
            <a:extLst>
              <a:ext uri="{28A0092B-C50C-407E-A947-70E740481C1C}">
                <a14:useLocalDpi xmlns:a14="http://schemas.microsoft.com/office/drawing/2010/main" val="0"/>
              </a:ext>
            </a:extLst>
          </a:blip>
          <a:srcRect l="44521" t="37624" r="44580" b="36815"/>
          <a:stretch/>
        </p:blipFill>
        <p:spPr>
          <a:xfrm>
            <a:off x="19290743" y="8746002"/>
            <a:ext cx="3823258" cy="4482945"/>
          </a:xfrm>
          <a:prstGeom prst="rect">
            <a:avLst/>
          </a:prstGeom>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Article Title Keywords by Group"/>
          <p:cNvSpPr txBox="1">
            <a:spLocks noGrp="1"/>
          </p:cNvSpPr>
          <p:nvPr>
            <p:ph type="title"/>
          </p:nvPr>
        </p:nvSpPr>
        <p:spPr>
          <a:xfrm>
            <a:off x="1269999" y="16110"/>
            <a:ext cx="21844001" cy="1557438"/>
          </a:xfrm>
          <a:prstGeom prst="rect">
            <a:avLst/>
          </a:prstGeom>
        </p:spPr>
        <p:txBody>
          <a:bodyPr/>
          <a:lstStyle>
            <a:lvl1pPr defTabSz="808990">
              <a:defRPr sz="8624" spc="-258"/>
            </a:lvl1pPr>
          </a:lstStyle>
          <a:p>
            <a:r>
              <a:t>Article Title Keywords by Group</a:t>
            </a:r>
          </a:p>
        </p:txBody>
      </p:sp>
      <p:sp>
        <p:nvSpPr>
          <p:cNvPr id="183" name="Looking at the charts, the title keywords support our user groups segmentation"/>
          <p:cNvSpPr txBox="1">
            <a:spLocks noGrp="1"/>
          </p:cNvSpPr>
          <p:nvPr>
            <p:ph type="body" sz="half" idx="1"/>
          </p:nvPr>
        </p:nvSpPr>
        <p:spPr>
          <a:xfrm>
            <a:off x="169727" y="3154913"/>
            <a:ext cx="7238780" cy="8432801"/>
          </a:xfrm>
          <a:prstGeom prst="rect">
            <a:avLst/>
          </a:prstGeom>
        </p:spPr>
        <p:txBody>
          <a:bodyPr/>
          <a:lstStyle/>
          <a:p>
            <a:r>
              <a:rPr dirty="0"/>
              <a:t>Looking at the charts, the title keywords support our user groups segmentation</a:t>
            </a:r>
          </a:p>
        </p:txBody>
      </p:sp>
      <p:pic>
        <p:nvPicPr>
          <p:cNvPr id="3" name="Picture 2" descr="A close up of a map&#10;&#10;Description automatically generated">
            <a:extLst>
              <a:ext uri="{FF2B5EF4-FFF2-40B4-BE49-F238E27FC236}">
                <a16:creationId xmlns:a16="http://schemas.microsoft.com/office/drawing/2014/main" id="{E76C46E7-17B1-4C39-97FD-74846FE823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96009" y="2239347"/>
            <a:ext cx="16571168" cy="11047446"/>
          </a:xfrm>
          <a:prstGeom prst="rect">
            <a:avLst/>
          </a:prstGeom>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Top Words Commented by Group"/>
          <p:cNvSpPr txBox="1">
            <a:spLocks noGrp="1"/>
          </p:cNvSpPr>
          <p:nvPr>
            <p:ph type="title"/>
          </p:nvPr>
        </p:nvSpPr>
        <p:spPr>
          <a:xfrm>
            <a:off x="1383263" y="84677"/>
            <a:ext cx="21844001" cy="1557438"/>
          </a:xfrm>
          <a:prstGeom prst="rect">
            <a:avLst/>
          </a:prstGeom>
        </p:spPr>
        <p:txBody>
          <a:bodyPr/>
          <a:lstStyle>
            <a:lvl1pPr defTabSz="808990">
              <a:defRPr sz="8624" spc="-258"/>
            </a:lvl1pPr>
          </a:lstStyle>
          <a:p>
            <a:r>
              <a:t>Top Words Commented by Group </a:t>
            </a:r>
          </a:p>
        </p:txBody>
      </p:sp>
      <p:sp>
        <p:nvSpPr>
          <p:cNvPr id="187" name="Each group writes comments on their articles of interest with the vocabulary on the charts…"/>
          <p:cNvSpPr txBox="1">
            <a:spLocks noGrp="1"/>
          </p:cNvSpPr>
          <p:nvPr>
            <p:ph type="body" sz="half" idx="1"/>
          </p:nvPr>
        </p:nvSpPr>
        <p:spPr>
          <a:xfrm>
            <a:off x="218268" y="3021302"/>
            <a:ext cx="6984965" cy="8432801"/>
          </a:xfrm>
          <a:prstGeom prst="rect">
            <a:avLst/>
          </a:prstGeom>
        </p:spPr>
        <p:txBody>
          <a:bodyPr/>
          <a:lstStyle/>
          <a:p>
            <a:r>
              <a:rPr dirty="0"/>
              <a:t>Each group writes comments on their articles of interest with the vocabulary on the charts</a:t>
            </a:r>
          </a:p>
        </p:txBody>
      </p:sp>
      <p:pic>
        <p:nvPicPr>
          <p:cNvPr id="3" name="Picture 2" descr="A close up of a piece of paper&#10;&#10;Description automatically generated">
            <a:extLst>
              <a:ext uri="{FF2B5EF4-FFF2-40B4-BE49-F238E27FC236}">
                <a16:creationId xmlns:a16="http://schemas.microsoft.com/office/drawing/2014/main" id="{1C2A3330-23BC-4583-9D7A-3C78DFF2CA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94634" y="2416620"/>
            <a:ext cx="16193288" cy="10795526"/>
          </a:xfrm>
          <a:prstGeom prst="rect">
            <a:avLst/>
          </a:prstGeom>
        </p:spPr>
      </p:pic>
    </p:spTree>
  </p:cSld>
  <p:clrMapOvr>
    <a:masterClrMapping/>
  </p:clrMapOvr>
  <p:transition spd="med"/>
</p:sld>
</file>

<file path=ppt/theme/theme1.xml><?xml version="1.0" encoding="utf-8"?>
<a:theme xmlns:a="http://schemas.openxmlformats.org/drawingml/2006/main"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8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181</TotalTime>
  <Words>531</Words>
  <Application>Microsoft Office PowerPoint</Application>
  <PresentationFormat>Custom</PresentationFormat>
  <Paragraphs>62</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Graphik</vt:lpstr>
      <vt:lpstr>Graphik Medium</vt:lpstr>
      <vt:lpstr>Graphik Semibold</vt:lpstr>
      <vt:lpstr>Helvetica Neue</vt:lpstr>
      <vt:lpstr>22_ColorGradient</vt:lpstr>
      <vt:lpstr>PowerPoint Presentation</vt:lpstr>
      <vt:lpstr>Cleaning the Data</vt:lpstr>
      <vt:lpstr>Exploratory Data Analysis</vt:lpstr>
      <vt:lpstr>Modeling</vt:lpstr>
      <vt:lpstr>Sentiment Analysis By Group</vt:lpstr>
      <vt:lpstr>Common Words of Each Group</vt:lpstr>
      <vt:lpstr>Amount of Comments Generated by Each Group</vt:lpstr>
      <vt:lpstr>Article Title Keywords by Group</vt:lpstr>
      <vt:lpstr>Top Words Commented by Group </vt:lpstr>
      <vt:lpstr>Membership of words between groups</vt:lpstr>
      <vt:lpstr>Executive Summary </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Alvin Nursalim</cp:lastModifiedBy>
  <cp:revision>11</cp:revision>
  <dcterms:modified xsi:type="dcterms:W3CDTF">2020-09-24T17:11:56Z</dcterms:modified>
</cp:coreProperties>
</file>